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482"/>
    <a:srgbClr val="6A6C69"/>
    <a:srgbClr val="F26822"/>
    <a:srgbClr val="5A5B5C"/>
    <a:srgbClr val="897865"/>
    <a:srgbClr val="E98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7" autoAdjust="0"/>
    <p:restoredTop sz="97811" autoAdjust="0"/>
  </p:normalViewPr>
  <p:slideViewPr>
    <p:cSldViewPr snapToGrid="0" snapToObjects="1">
      <p:cViewPr varScale="1">
        <p:scale>
          <a:sx n="67" d="100"/>
          <a:sy n="67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9D0A4-7D98-1C48-B9FA-6DCCA070DEA6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5CF02-2566-FA41-A327-CD098FDF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0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8212F-8AB0-924A-BD20-A658A2FDD92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A3627-39FC-9349-8526-678BE1F5EA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3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2000" y="2492375"/>
            <a:ext cx="5080000" cy="7620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888567" y="3162300"/>
            <a:ext cx="5327651" cy="406400"/>
          </a:xfrm>
        </p:spPr>
        <p:txBody>
          <a:bodyPr anchor="t"/>
          <a:lstStyle>
            <a:lvl1pPr algn="r">
              <a:buNone/>
              <a:defRPr sz="1400"/>
            </a:lvl1pPr>
          </a:lstStyle>
          <a:p>
            <a:pPr lvl="0"/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>May 18, 2039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09601" y="2593976"/>
            <a:ext cx="10606617" cy="5429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z="3000" dirty="0">
                <a:solidFill>
                  <a:srgbClr val="897865"/>
                </a:solidFill>
                <a:latin typeface="Helvetica"/>
                <a:cs typeface="Helvetica"/>
              </a:rPr>
              <a:t>Title of Presentation</a:t>
            </a:r>
            <a:b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5865291" y="2070101"/>
            <a:ext cx="5327651" cy="371474"/>
          </a:xfrm>
        </p:spPr>
        <p:txBody>
          <a:bodyPr anchor="t">
            <a:normAutofit/>
          </a:bodyPr>
          <a:lstStyle>
            <a:lvl1pPr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Human Resources Administration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88EC31-2261-5D4C-9B64-60AA258A7DCD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65600" y="1600201"/>
            <a:ext cx="7416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826EF7-A9A5-C24B-BEE5-FB484C56EE45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0" y="1600200"/>
            <a:ext cx="3302000" cy="2057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2F7F6E-A0A6-DF46-84D3-7BB7124D76F4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537340-58AA-0046-BC04-9325A144B8BC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24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768600"/>
            <a:ext cx="109728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Break Page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568700"/>
            <a:ext cx="10972800" cy="431800"/>
          </a:xfrm>
        </p:spPr>
        <p:txBody>
          <a:bodyPr>
            <a:noAutofit/>
          </a:bodyPr>
          <a:lstStyle>
            <a:lvl1pPr algn="ctr">
              <a:buNone/>
              <a:defRPr sz="1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Sub-title / Information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E1F19F-B836-0A41-B13D-6AF57A014C91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579C09-226C-134E-B508-14070D25F08E}" type="datetime1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821333" y="6794500"/>
            <a:ext cx="1761067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5" y="1"/>
            <a:ext cx="121845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ach-b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0293" y="1424732"/>
            <a:ext cx="6341707" cy="5433267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2571749" y="3269820"/>
            <a:ext cx="8636000" cy="52748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1.800.555.555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402418" y="3797300"/>
            <a:ext cx="4032249" cy="520700"/>
          </a:xfrm>
        </p:spPr>
        <p:txBody>
          <a:bodyPr/>
          <a:lstStyle>
            <a:lvl1pP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www.doas.ga.gov</a:t>
            </a:r>
            <a:endParaRPr lang="en-US" dirty="0"/>
          </a:p>
        </p:txBody>
      </p:sp>
      <p:pic>
        <p:nvPicPr>
          <p:cNvPr id="7" name="Picture 6" descr="DOAS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650" y="2930566"/>
            <a:ext cx="1723052" cy="1452489"/>
          </a:xfrm>
          <a:prstGeom prst="rect">
            <a:avLst/>
          </a:prstGeom>
        </p:spPr>
      </p:pic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24667" y="3130585"/>
            <a:ext cx="9567333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46FA8-C4D7-7542-9B86-2252C8E3EE45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821333" y="6356351"/>
            <a:ext cx="1761067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rgbClr val="897865"/>
                </a:solidFill>
                <a:latin typeface="Helvetica"/>
                <a:cs typeface="Helvetica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0" i="0" kern="1200">
          <a:solidFill>
            <a:srgbClr val="897865"/>
          </a:solidFill>
          <a:latin typeface="Helvetica"/>
          <a:ea typeface="+mj-ea"/>
          <a:cs typeface="Helvetica"/>
        </a:defRPr>
      </a:lvl1pPr>
    </p:titleStyle>
    <p:bodyStyle>
      <a:lvl1pPr marL="3429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9E2482"/>
        </a:buClr>
        <a:buSzPct val="115000"/>
        <a:buFont typeface="Wingdings" charset="2"/>
        <a:buChar char="§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1pPr>
      <a:lvl2pPr marL="74295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2pPr>
      <a:lvl3pPr marL="11430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3pPr>
      <a:lvl4pPr marL="16002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4pPr>
      <a:lvl5pPr marL="20574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as.ga.gov/human-resources-administration/contact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UhjGQQpxFU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4a"/><Relationship Id="rId7" Type="http://schemas.openxmlformats.org/officeDocument/2006/relationships/image" Target="../media/image16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056992" y="2822754"/>
            <a:ext cx="3995738" cy="406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7, 2020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243888" y="1127807"/>
            <a:ext cx="3874157" cy="141758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Virtual Interviews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122307" y="2545395"/>
            <a:ext cx="3995738" cy="371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HRA, Enterprise Talent Management Services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DDD02-2352-48D8-B9F2-D75FBBE9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D6250-DF21-4F4A-815C-AFF541D78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r="17351"/>
          <a:stretch/>
        </p:blipFill>
        <p:spPr>
          <a:xfrm>
            <a:off x="0" y="0"/>
            <a:ext cx="6932544" cy="6858000"/>
          </a:xfrm>
          <a:prstGeom prst="homePlate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94E3E9-9F73-4F74-9695-CF7831AF9A21}"/>
              </a:ext>
            </a:extLst>
          </p:cNvPr>
          <p:cNvSpPr/>
          <p:nvPr/>
        </p:nvSpPr>
        <p:spPr>
          <a:xfrm>
            <a:off x="7024089" y="2708376"/>
            <a:ext cx="4857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QUESTIONS</a:t>
            </a:r>
          </a:p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&amp;</a:t>
            </a:r>
          </a:p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ANSWERS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2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BA773D-BC42-45EA-9F45-B145E3FABDBC}"/>
              </a:ext>
            </a:extLst>
          </p:cNvPr>
          <p:cNvSpPr/>
          <p:nvPr/>
        </p:nvSpPr>
        <p:spPr>
          <a:xfrm>
            <a:off x="10249959" y="4114800"/>
            <a:ext cx="1761066" cy="1828800"/>
          </a:xfrm>
          <a:prstGeom prst="ellipse">
            <a:avLst/>
          </a:prstGeom>
          <a:solidFill>
            <a:srgbClr val="9E24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B1DED6-F4BB-4A00-AC58-7B2691FD028A}"/>
              </a:ext>
            </a:extLst>
          </p:cNvPr>
          <p:cNvSpPr/>
          <p:nvPr/>
        </p:nvSpPr>
        <p:spPr>
          <a:xfrm>
            <a:off x="5454939" y="614363"/>
            <a:ext cx="4600575" cy="4229100"/>
          </a:xfrm>
          <a:prstGeom prst="rect">
            <a:avLst/>
          </a:prstGeom>
          <a:noFill/>
          <a:ln w="76200"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8AF1E-6E60-4016-A961-6A3BD2BD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B98BF-3C75-4198-B351-659014E39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3" t="3594" r="3571" b="3073"/>
          <a:stretch/>
        </p:blipFill>
        <p:spPr>
          <a:xfrm>
            <a:off x="6096000" y="1171575"/>
            <a:ext cx="5428054" cy="4143376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D37C6E8D-6FF8-424D-BDE9-400AB27A7E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6785" y="1595528"/>
            <a:ext cx="2686050" cy="63286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4050" b="1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  <a:ea typeface="HGSMinchoE" panose="020B0400000000000000" pitchFamily="18" charset="-128"/>
                <a:cs typeface="Aharoni"/>
              </a:rPr>
              <a:t>CL</a:t>
            </a:r>
            <a:r>
              <a:rPr lang="en-US" sz="4050" b="1" spc="-41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  <a:ea typeface="HGSMinchoE" panose="020B0400000000000000" pitchFamily="18" charset="-128"/>
                <a:cs typeface="Aharoni"/>
              </a:rPr>
              <a:t>OS</a:t>
            </a:r>
            <a:r>
              <a:rPr lang="en-US" sz="4050" b="1" spc="-38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  <a:ea typeface="HGSMinchoE" panose="020B0400000000000000" pitchFamily="18" charset="-128"/>
                <a:cs typeface="Aharoni"/>
              </a:rPr>
              <a:t>I</a:t>
            </a:r>
            <a:r>
              <a:rPr lang="en-US" sz="4050" b="1" spc="-34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  <a:ea typeface="HGSMinchoE" panose="020B0400000000000000" pitchFamily="18" charset="-128"/>
                <a:cs typeface="Aharoni"/>
              </a:rPr>
              <a:t>N</a:t>
            </a:r>
            <a:r>
              <a:rPr lang="en-US" sz="4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  <a:ea typeface="HGSMinchoE" panose="020B0400000000000000" pitchFamily="18" charset="-128"/>
                <a:cs typeface="Aharoni"/>
              </a:rPr>
              <a:t>G</a:t>
            </a:r>
            <a:endParaRPr lang="en-US" sz="4050" dirty="0">
              <a:solidFill>
                <a:schemeClr val="tx1">
                  <a:lumMod val="85000"/>
                  <a:lumOff val="15000"/>
                </a:schemeClr>
              </a:solidFill>
              <a:latin typeface="Keep Calm Med" pitchFamily="2" charset="0"/>
              <a:ea typeface="HGSMinchoE" panose="020B0400000000000000" pitchFamily="18" charset="-128"/>
              <a:cs typeface="Aharoni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2449DB7-F1D5-43F5-9716-4EDD587FF11D}"/>
              </a:ext>
            </a:extLst>
          </p:cNvPr>
          <p:cNvSpPr txBox="1"/>
          <p:nvPr/>
        </p:nvSpPr>
        <p:spPr>
          <a:xfrm>
            <a:off x="1476809" y="2286000"/>
            <a:ext cx="2314575" cy="22810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ts val="1710"/>
              </a:lnSpc>
              <a:spcBef>
                <a:spcPts val="79"/>
              </a:spcBef>
            </a:pPr>
            <a:r>
              <a:rPr lang="en-US" sz="1500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  <a:cs typeface="Arial" panose="020B0604020202020204" pitchFamily="34" charset="0"/>
              </a:rPr>
              <a:t>Thank you for attending!</a:t>
            </a:r>
            <a:endParaRPr sz="15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32933A72-210E-421A-9D3F-2ABE8E98761F}"/>
              </a:ext>
            </a:extLst>
          </p:cNvPr>
          <p:cNvSpPr txBox="1"/>
          <p:nvPr/>
        </p:nvSpPr>
        <p:spPr>
          <a:xfrm>
            <a:off x="1462522" y="3108257"/>
            <a:ext cx="2314575" cy="5640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en-US" b="1" spc="-4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  <a:cs typeface="Arial" panose="020B0604020202020204" pitchFamily="34" charset="0"/>
              </a:rPr>
              <a:t>Human Resources Administration</a:t>
            </a:r>
            <a:endParaRPr b="1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C01DEC-27CA-4434-BE9A-399AC6F92383}"/>
              </a:ext>
            </a:extLst>
          </p:cNvPr>
          <p:cNvSpPr/>
          <p:nvPr/>
        </p:nvSpPr>
        <p:spPr>
          <a:xfrm>
            <a:off x="948389" y="3679264"/>
            <a:ext cx="334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E2482"/>
                </a:solidFill>
                <a:latin typeface="Louis George Café" panose="020B0600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www.hra.doas.ga.gov/contact</a:t>
            </a:r>
            <a:endParaRPr lang="en-US" b="1" dirty="0">
              <a:solidFill>
                <a:srgbClr val="9E2482"/>
              </a:solidFill>
              <a:latin typeface="Louis George Café" panose="020B0600020202020204" pitchFamily="34" charset="0"/>
            </a:endParaRPr>
          </a:p>
          <a:p>
            <a:endParaRPr lang="en-US" dirty="0">
              <a:latin typeface="Louis George Café" panose="020B0600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1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91633B-1FF8-48EC-B837-81AA4DEA5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6775" y="46673"/>
            <a:ext cx="9784080" cy="6811327"/>
          </a:xfrm>
          <a:prstGeom prst="flowChartInputOutpu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E8202-16EB-4A43-B776-F763DAE02075}"/>
              </a:ext>
            </a:extLst>
          </p:cNvPr>
          <p:cNvSpPr txBox="1"/>
          <p:nvPr/>
        </p:nvSpPr>
        <p:spPr>
          <a:xfrm>
            <a:off x="623889" y="421508"/>
            <a:ext cx="2300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eep Calm Med" pitchFamily="2" charset="0"/>
              </a:rPr>
              <a:t>AGENDA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4BF6AB-5E50-489A-A45A-CC313C2E846D}"/>
              </a:ext>
            </a:extLst>
          </p:cNvPr>
          <p:cNvCxnSpPr>
            <a:cxnSpLocks/>
          </p:cNvCxnSpPr>
          <p:nvPr/>
        </p:nvCxnSpPr>
        <p:spPr>
          <a:xfrm>
            <a:off x="742951" y="1006283"/>
            <a:ext cx="1843087" cy="0"/>
          </a:xfrm>
          <a:prstGeom prst="line">
            <a:avLst/>
          </a:prstGeom>
          <a:ln>
            <a:solidFill>
              <a:srgbClr val="9E24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5978E-9F97-48DB-BA2D-55B833BB1B99}"/>
              </a:ext>
            </a:extLst>
          </p:cNvPr>
          <p:cNvSpPr/>
          <p:nvPr/>
        </p:nvSpPr>
        <p:spPr>
          <a:xfrm>
            <a:off x="623889" y="2087586"/>
            <a:ext cx="4264816" cy="188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Best Practices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Shared Experiences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 Kristen Matekenya |  DOAS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 Deana Brown | GDOT</a:t>
            </a:r>
          </a:p>
          <a:p>
            <a:pPr lvl="1">
              <a:lnSpc>
                <a:spcPct val="150000"/>
              </a:lnSpc>
            </a:pPr>
            <a:r>
              <a:rPr lang="en-US" sz="1600" b="1" dirty="0">
                <a:solidFill>
                  <a:srgbClr val="9E2482"/>
                </a:solidFill>
                <a:latin typeface="Louis George Café" panose="020B0600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https://youtu.be/UhjGQQpxFUc</a:t>
            </a:r>
            <a:r>
              <a:rPr lang="en-US" sz="1600" b="1" dirty="0">
                <a:solidFill>
                  <a:srgbClr val="9E2482"/>
                </a:solidFill>
                <a:latin typeface="Louis George Café" panose="020B0600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545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0580F-9F54-4203-A9AC-5EB966FC5A87}"/>
              </a:ext>
            </a:extLst>
          </p:cNvPr>
          <p:cNvSpPr/>
          <p:nvPr/>
        </p:nvSpPr>
        <p:spPr>
          <a:xfrm>
            <a:off x="5872163" y="1585508"/>
            <a:ext cx="485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latin typeface="Keep Calm Med" pitchFamily="2" charset="0"/>
              </a:rPr>
              <a:t>BEST PRACTICE #1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6068D-6514-4516-B3A5-40A02B5F0F37}"/>
              </a:ext>
            </a:extLst>
          </p:cNvPr>
          <p:cNvSpPr/>
          <p:nvPr/>
        </p:nvSpPr>
        <p:spPr>
          <a:xfrm>
            <a:off x="1000126" y="1105915"/>
            <a:ext cx="4600575" cy="4229100"/>
          </a:xfrm>
          <a:prstGeom prst="rect">
            <a:avLst/>
          </a:prstGeom>
          <a:noFill/>
          <a:ln w="76200"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6605A-B0FF-492A-A8A8-46115908F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7" r="6350" b="8574"/>
          <a:stretch/>
        </p:blipFill>
        <p:spPr>
          <a:xfrm>
            <a:off x="426243" y="1426306"/>
            <a:ext cx="4872037" cy="366248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7197-809A-477E-A593-CA4F20944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1" y="2416603"/>
            <a:ext cx="5124449" cy="2800778"/>
          </a:xfrm>
        </p:spPr>
        <p:txBody>
          <a:bodyPr>
            <a:normAutofit fontScale="25000" lnSpcReduction="20000"/>
          </a:bodyPr>
          <a:lstStyle/>
          <a:p>
            <a:pPr marL="160020" indent="0">
              <a:buNone/>
            </a:pP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Give the interviewee time to prepare</a:t>
            </a:r>
          </a:p>
          <a:p>
            <a:pPr marL="160020" indent="0">
              <a:buNone/>
            </a:pP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Although virtual is often associated with instant, give interviewee time to prepare</a:t>
            </a:r>
          </a:p>
          <a:p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Is a virtual interview appropriate?</a:t>
            </a:r>
          </a:p>
          <a:p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Is the Interviewee familiar with the platform to be used?</a:t>
            </a:r>
          </a:p>
        </p:txBody>
      </p:sp>
    </p:spTree>
    <p:extLst>
      <p:ext uri="{BB962C8B-B14F-4D97-AF65-F5344CB8AC3E}">
        <p14:creationId xmlns:p14="http://schemas.microsoft.com/office/powerpoint/2010/main" val="323009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A3308-28F7-43C9-8C01-80039177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D90B0-3C97-43D5-BA65-406AEFAB113D}"/>
              </a:ext>
            </a:extLst>
          </p:cNvPr>
          <p:cNvSpPr/>
          <p:nvPr/>
        </p:nvSpPr>
        <p:spPr>
          <a:xfrm>
            <a:off x="685800" y="318293"/>
            <a:ext cx="5086350" cy="62214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E05B19-ED4E-470A-BAFE-7EFDD1222DBA}"/>
              </a:ext>
            </a:extLst>
          </p:cNvPr>
          <p:cNvSpPr/>
          <p:nvPr/>
        </p:nvSpPr>
        <p:spPr>
          <a:xfrm>
            <a:off x="795668" y="1428239"/>
            <a:ext cx="4257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bg1"/>
                </a:solidFill>
                <a:latin typeface="Keep Calm Med" pitchFamily="2" charset="0"/>
              </a:rPr>
              <a:t>BEST PRACTICE #2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5CDB6B-4774-4502-B2E1-6BA93AEBA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400" y="1964678"/>
            <a:ext cx="3564732" cy="3541212"/>
          </a:xfrm>
        </p:spPr>
        <p:txBody>
          <a:bodyPr>
            <a:normAutofit/>
          </a:bodyPr>
          <a:lstStyle/>
          <a:p>
            <a:pPr marL="160020" indent="0">
              <a:buNone/>
            </a:pPr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Develop questions and a standardized rating system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Questions should be relevant to the job being done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Same questions for all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Rating system standard and familiar to all interviewers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4058F4-B617-4134-9EA2-232D17B05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" r="4067"/>
          <a:stretch/>
        </p:blipFill>
        <p:spPr>
          <a:xfrm>
            <a:off x="5163211" y="1117407"/>
            <a:ext cx="6419190" cy="46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6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85B0D5-0997-4AD0-BCA1-789A48CF4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2571" y="1591934"/>
            <a:ext cx="4709094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27C03-5484-4034-83B1-42BEF2F3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2E653-B84B-47E8-B968-8C23CE7085BA}"/>
              </a:ext>
            </a:extLst>
          </p:cNvPr>
          <p:cNvSpPr/>
          <p:nvPr/>
        </p:nvSpPr>
        <p:spPr>
          <a:xfrm>
            <a:off x="6340763" y="1330324"/>
            <a:ext cx="485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BEST PRACTICE #3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29163F-944B-425A-AC04-6A3F70B1C7BB}"/>
              </a:ext>
            </a:extLst>
          </p:cNvPr>
          <p:cNvSpPr txBox="1">
            <a:spLocks/>
          </p:cNvSpPr>
          <p:nvPr/>
        </p:nvSpPr>
        <p:spPr>
          <a:xfrm>
            <a:off x="6750337" y="1580356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8288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6A6C69"/>
              </a:buClr>
              <a:buSzPct val="115000"/>
              <a:buFont typeface="Lucida Grande"/>
              <a:buChar char="-"/>
              <a:defRPr sz="1400" b="0" i="0" kern="1200">
                <a:solidFill>
                  <a:srgbClr val="8978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indent="0">
              <a:buFont typeface="Wingdings" charset="2"/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pPr marL="160020" indent="0">
              <a:buFont typeface="Wingdings" charset="2"/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Choose a quiet and distraction-free location to conduct your interviews</a:t>
            </a:r>
          </a:p>
          <a:p>
            <a:pPr marL="160020" indent="0">
              <a:buFont typeface="Wingdings" charset="2"/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Business like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Quiet and distraction free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Ensure privacy for candidate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Be more flexible with candidates. Not everyone has access to a separate business environment.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A956AB-8812-481A-A6D7-8468FE77FF88}"/>
              </a:ext>
            </a:extLst>
          </p:cNvPr>
          <p:cNvCxnSpPr>
            <a:endCxn id="7" idx="0"/>
          </p:cNvCxnSpPr>
          <p:nvPr/>
        </p:nvCxnSpPr>
        <p:spPr>
          <a:xfrm flipH="1">
            <a:off x="3087118" y="0"/>
            <a:ext cx="13270" cy="1591934"/>
          </a:xfrm>
          <a:prstGeom prst="line">
            <a:avLst/>
          </a:prstGeom>
          <a:ln w="9525">
            <a:solidFill>
              <a:srgbClr val="6A6C6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3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27C9F4-5FFE-43E5-A735-45E360ED8E65}"/>
              </a:ext>
            </a:extLst>
          </p:cNvPr>
          <p:cNvCxnSpPr>
            <a:cxnSpLocks/>
          </p:cNvCxnSpPr>
          <p:nvPr/>
        </p:nvCxnSpPr>
        <p:spPr>
          <a:xfrm>
            <a:off x="3381772" y="1933818"/>
            <a:ext cx="5526542" cy="46068"/>
          </a:xfrm>
          <a:prstGeom prst="line">
            <a:avLst/>
          </a:prstGeom>
          <a:ln w="9525">
            <a:solidFill>
              <a:srgbClr val="6A6C6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2136A-9423-4540-BEE2-B42C8BE0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1CE492-AB54-414B-A73B-FF3C33403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6931" y="3849968"/>
            <a:ext cx="7958138" cy="2440789"/>
          </a:xfrm>
        </p:spPr>
        <p:txBody>
          <a:bodyPr/>
          <a:lstStyle/>
          <a:p>
            <a:pPr marL="160020" indent="0" algn="ctr"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pPr marL="160020" indent="0" algn="ctr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Identify the technology to be used and test your connection</a:t>
            </a:r>
          </a:p>
          <a:p>
            <a:pPr marL="160020" indent="0" algn="ctr">
              <a:buNone/>
            </a:pP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Most are new to this format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Ensure the candidate is familiar </a:t>
            </a:r>
          </a:p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Start early to detect any problems before the start time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9D199-BBB3-4D2A-A42F-0E5159A4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44" y="649286"/>
            <a:ext cx="2771774" cy="2595607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C6511C-F6CA-428F-9B97-40F92348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25" y="649285"/>
            <a:ext cx="2818749" cy="2595607"/>
          </a:xfrm>
          <a:prstGeom prst="flowChartConnector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EE4D6-8020-450E-B8E7-9275FA8A7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207" y="649286"/>
            <a:ext cx="2818749" cy="2661200"/>
          </a:xfrm>
          <a:prstGeom prst="flowChartConnector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1BCCB8-13BA-4903-8A62-8E0FFD5E48A9}"/>
              </a:ext>
            </a:extLst>
          </p:cNvPr>
          <p:cNvSpPr/>
          <p:nvPr/>
        </p:nvSpPr>
        <p:spPr>
          <a:xfrm>
            <a:off x="3667124" y="3522764"/>
            <a:ext cx="485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BEST PRACTICE #4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1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077165-B306-415A-8C0A-D80F82AD5ECB}"/>
              </a:ext>
            </a:extLst>
          </p:cNvPr>
          <p:cNvSpPr/>
          <p:nvPr/>
        </p:nvSpPr>
        <p:spPr>
          <a:xfrm>
            <a:off x="5454939" y="1257301"/>
            <a:ext cx="4600575" cy="4229100"/>
          </a:xfrm>
          <a:prstGeom prst="rect">
            <a:avLst/>
          </a:prstGeom>
          <a:noFill/>
          <a:ln w="76200"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21275-6F08-4459-90CC-A03D1419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5581C-76EE-46EE-B410-40815C39B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4" t="5199" r="24431" b="30155"/>
          <a:stretch/>
        </p:blipFill>
        <p:spPr>
          <a:xfrm>
            <a:off x="5667375" y="1371599"/>
            <a:ext cx="5915025" cy="3886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344EEE-6F40-42E3-8E6A-7A9A5A0F3D98}"/>
              </a:ext>
            </a:extLst>
          </p:cNvPr>
          <p:cNvSpPr/>
          <p:nvPr/>
        </p:nvSpPr>
        <p:spPr>
          <a:xfrm>
            <a:off x="382876" y="1583668"/>
            <a:ext cx="485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BEST PRACTICE #5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F94E0D-DE29-4EE3-8856-D8535AF39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51" y="1830388"/>
            <a:ext cx="4038600" cy="4525963"/>
          </a:xfrm>
        </p:spPr>
        <p:txBody>
          <a:bodyPr/>
          <a:lstStyle/>
          <a:p>
            <a:pPr marL="160020" indent="0">
              <a:buNone/>
            </a:pPr>
            <a:endParaRPr lang="en-US" sz="1800" dirty="0"/>
          </a:p>
          <a:p>
            <a:pPr marL="16002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Dress Professionally</a:t>
            </a:r>
          </a:p>
          <a:p>
            <a:pPr marL="160020" indent="0">
              <a:buNone/>
            </a:pP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Louis George Café" panose="020B0600020202020204" pitchFamily="34" charset="0"/>
            </a:endParaRP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Know what your agency policy requires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Ensure all members of panel are aware of dress protocol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Advise candidate of expectations, including dress code</a:t>
            </a:r>
          </a:p>
        </p:txBody>
      </p:sp>
    </p:spTree>
    <p:extLst>
      <p:ext uri="{BB962C8B-B14F-4D97-AF65-F5344CB8AC3E}">
        <p14:creationId xmlns:p14="http://schemas.microsoft.com/office/powerpoint/2010/main" val="151573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5A0EC3-1990-4490-803D-EF0FD5A6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457200"/>
            <a:ext cx="5096698" cy="58991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EE8C0-F3A7-4FB6-9350-C9636FEF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E8C765-660F-4AC9-916A-7D28DA29D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8380" y="1548754"/>
            <a:ext cx="4300538" cy="4540249"/>
          </a:xfrm>
        </p:spPr>
        <p:txBody>
          <a:bodyPr>
            <a:normAutofit fontScale="92500" lnSpcReduction="10000"/>
          </a:bodyPr>
          <a:lstStyle/>
          <a:p>
            <a:pPr marL="16002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Louis George Café" panose="020B0600020202020204" pitchFamily="34" charset="0"/>
              </a:rPr>
              <a:t>Conduct the virtual interview as you would an in-person interview</a:t>
            </a:r>
          </a:p>
          <a:p>
            <a:pPr marL="160020" indent="0">
              <a:buNone/>
            </a:pPr>
            <a:endParaRPr lang="en-US" sz="1800" b="1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Ensure questions are job related and legal</a:t>
            </a:r>
          </a:p>
          <a:p>
            <a:endParaRPr lang="en-US" sz="1800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Ask same questions of each candidate</a:t>
            </a:r>
          </a:p>
          <a:p>
            <a:endParaRPr lang="en-US" sz="1800" b="1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Louis George Café" panose="020B0600020202020204" pitchFamily="34" charset="0"/>
              </a:rPr>
              <a:t>Decide the order in which the questions will be asked before the interview if a panel is convened for the interview</a:t>
            </a:r>
          </a:p>
          <a:p>
            <a:endParaRPr lang="en-US" sz="1800" dirty="0">
              <a:solidFill>
                <a:schemeClr val="bg1"/>
              </a:solidFill>
              <a:latin typeface="Louis George Café" panose="020B0600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Louis George Café" panose="020B0600020202020204" pitchFamily="34" charset="0"/>
              </a:rPr>
              <a:t>Provide information on what the candidate can expect going forward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C6863-D04D-4A5A-9DCA-7C5A96DEA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64"/>
          <a:stretch/>
        </p:blipFill>
        <p:spPr>
          <a:xfrm>
            <a:off x="787620" y="716714"/>
            <a:ext cx="5683059" cy="53722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126C6F-C8E9-4847-8C55-E4BCA90FB873}"/>
              </a:ext>
            </a:extLst>
          </p:cNvPr>
          <p:cNvSpPr/>
          <p:nvPr/>
        </p:nvSpPr>
        <p:spPr>
          <a:xfrm>
            <a:off x="6729331" y="922019"/>
            <a:ext cx="4257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cap="all" dirty="0">
                <a:solidFill>
                  <a:schemeClr val="bg1"/>
                </a:solidFill>
                <a:latin typeface="Keep Calm Med" pitchFamily="2" charset="0"/>
              </a:rPr>
              <a:t>BEST PRACTICE #6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45D039-FB91-4CDC-80DD-9AA61183DB55}"/>
              </a:ext>
            </a:extLst>
          </p:cNvPr>
          <p:cNvCxnSpPr>
            <a:cxnSpLocks/>
          </p:cNvCxnSpPr>
          <p:nvPr/>
        </p:nvCxnSpPr>
        <p:spPr>
          <a:xfrm>
            <a:off x="2566374" y="3936131"/>
            <a:ext cx="5526542" cy="46068"/>
          </a:xfrm>
          <a:prstGeom prst="line">
            <a:avLst/>
          </a:prstGeom>
          <a:ln w="9525">
            <a:solidFill>
              <a:srgbClr val="6A6C6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0B7C6-7621-4E5B-855D-3195839A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CA556-0466-4708-9F30-3F83784236E1}"/>
              </a:ext>
            </a:extLst>
          </p:cNvPr>
          <p:cNvSpPr/>
          <p:nvPr/>
        </p:nvSpPr>
        <p:spPr>
          <a:xfrm>
            <a:off x="3667125" y="595092"/>
            <a:ext cx="4857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PEER EXPERIENCES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0D8175-1001-4FC7-81AF-DA8CE2147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589" y="1525270"/>
            <a:ext cx="4038600" cy="4525963"/>
          </a:xfrm>
        </p:spPr>
        <p:txBody>
          <a:bodyPr>
            <a:normAutofit/>
          </a:bodyPr>
          <a:lstStyle/>
          <a:p>
            <a:pPr marL="160020" indent="0" algn="ctr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 Kristen Matekenya</a:t>
            </a:r>
          </a:p>
          <a:p>
            <a:pPr marL="160020" indent="0" algn="ctr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DOAS</a:t>
            </a:r>
          </a:p>
          <a:p>
            <a:pPr marL="160020" indent="0" algn="ctr">
              <a:buNone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eenya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 </a:t>
            </a:r>
          </a:p>
          <a:p>
            <a:pPr marL="160020" indent="0" algn="ctr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DOAS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41C5EB2-0F99-4729-90CA-6EA93B6C1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045" y="2331729"/>
            <a:ext cx="3184287" cy="3198794"/>
          </a:xfrm>
          <a:prstGeom prst="ellipse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180777-D927-4CE6-9822-6740D92C0880}"/>
              </a:ext>
            </a:extLst>
          </p:cNvPr>
          <p:cNvSpPr/>
          <p:nvPr/>
        </p:nvSpPr>
        <p:spPr>
          <a:xfrm>
            <a:off x="5705475" y="15252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0020" indent="0" algn="ctr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Keep Calm Med" pitchFamily="2" charset="0"/>
              </a:rPr>
              <a:t>Deana Brown</a:t>
            </a:r>
          </a:p>
          <a:p>
            <a:pPr marL="160020" indent="0" algn="ctr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Louis George Café" panose="020B0600020202020204" pitchFamily="34" charset="0"/>
              </a:rPr>
              <a:t>GDOT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605868-B032-41ED-AACE-5DD8D145D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331" y="2331729"/>
            <a:ext cx="3184287" cy="3198794"/>
          </a:xfrm>
          <a:prstGeom prst="ellipse">
            <a:avLst/>
          </a:prstGeom>
        </p:spPr>
      </p:pic>
      <p:pic>
        <p:nvPicPr>
          <p:cNvPr id="2" name="KristenMatekenya">
            <a:hlinkClick r:id="" action="ppaction://media"/>
            <a:extLst>
              <a:ext uri="{FF2B5EF4-FFF2-40B4-BE49-F238E27FC236}">
                <a16:creationId xmlns:a16="http://schemas.microsoft.com/office/drawing/2014/main" id="{EF152B8C-5B6A-449A-996F-FA7EABCC9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8388" y="5701988"/>
            <a:ext cx="609600" cy="609600"/>
          </a:xfrm>
          <a:prstGeom prst="rect">
            <a:avLst/>
          </a:prstGeom>
        </p:spPr>
      </p:pic>
      <p:pic>
        <p:nvPicPr>
          <p:cNvPr id="3" name="DeanaBrown">
            <a:hlinkClick r:id="" action="ppaction://media"/>
            <a:extLst>
              <a:ext uri="{FF2B5EF4-FFF2-40B4-BE49-F238E27FC236}">
                <a16:creationId xmlns:a16="http://schemas.microsoft.com/office/drawing/2014/main" id="{ABE219FD-5454-4714-A7C7-BAC53707FA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4875" y="5701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19721-3f2e-4037-a826-7fe00fbc2e3c">
      <Value>734</Value>
    </TaxCatchAll>
    <EffectiveDate xmlns="0726195c-4e5f-403b-b0e6-5bc4fc6a495f">2020-05-11T13:35:00+00:00</EffectiveDate>
    <Division xmlns="64719721-3f2e-4037-a826-7fe00fbc2e3c">Human Resources Administration</Division>
    <IconOverlay xmlns="http://schemas.microsoft.com/sharepoint/v4" xsi:nil="true"/>
    <CategoryDoc xmlns="0726195c-4e5f-403b-b0e6-5bc4fc6a495f">Presentations</CategoryDoc>
    <b814ba249d91463a8222dc7318a2e120 xmlns="64719721-3f2e-4037-a826-7fe00fbc2e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Talent Acquisition Support</TermName>
          <TermId xmlns="http://schemas.microsoft.com/office/infopath/2007/PartnerControls">426a5316-1625-4db5-8930-ba53186cc339</TermId>
        </TermInfo>
      </Terms>
    </b814ba249d91463a8222dc7318a2e120>
    <DocumentDescription xmlns="0726195c-4e5f-403b-b0e6-5bc4fc6a495f">Conducting Virtual Interviews Webinar Presentation</DocumentDescription>
    <TaxKeywordTaxHTField xmlns="64719721-3f2e-4037-a826-7fe00fbc2e3c">
      <Terms xmlns="http://schemas.microsoft.com/office/infopath/2007/PartnerControls"/>
    </TaxKeywordTaxHTField>
    <DisplayPriority xmlns="0726195c-4e5f-403b-b0e6-5bc4fc6a495f">1</DisplayPriority>
  </documentManagement>
</p:properties>
</file>

<file path=customXml/item2.xml><?xml version="1.0" encoding="utf-8"?>
<?mso-contentType ?>
<SharedContentType xmlns="Microsoft.SharePoint.Taxonomy.ContentTypeSync" SourceId="24303319-78b4-4866-9de0-bde40737f1d8" ContentTypeId="0x010100B2029F26138C4BFDA158A626F91E876A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ASAssetContentType" ma:contentTypeID="0x010100B2029F26138C4BFDA158A626F91E876A00F05B0913A8F6FD4CB604F3C17359FDC2" ma:contentTypeVersion="66" ma:contentTypeDescription="This is used to create DOAS Asset Library" ma:contentTypeScope="" ma:versionID="7ceb062749c0b741da8b624168e8b78f">
  <xsd:schema xmlns:xsd="http://www.w3.org/2001/XMLSchema" xmlns:xs="http://www.w3.org/2001/XMLSchema" xmlns:p="http://schemas.microsoft.com/office/2006/metadata/properties" xmlns:ns2="0726195c-4e5f-403b-b0e6-5bc4fc6a495f" xmlns:ns3="64719721-3f2e-4037-a826-7fe00fbc2e3c" xmlns:ns4="http://schemas.microsoft.com/sharepoint/v4" targetNamespace="http://schemas.microsoft.com/office/2006/metadata/properties" ma:root="true" ma:fieldsID="5103b6e2307f432c3a1b2ac3d5ba3f17" ns2:_="" ns3:_="" ns4:_="">
    <xsd:import namespace="0726195c-4e5f-403b-b0e6-5bc4fc6a495f"/>
    <xsd:import namespace="64719721-3f2e-4037-a826-7fe00fbc2e3c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ategoryDoc"/>
                <xsd:element ref="ns2:EffectiveDate"/>
                <xsd:element ref="ns2:DocumentDescription"/>
                <xsd:element ref="ns2:DisplayPriority" minOccurs="0"/>
                <xsd:element ref="ns3:b814ba249d91463a8222dc7318a2e120" minOccurs="0"/>
                <xsd:element ref="ns3:TaxCatchAll" minOccurs="0"/>
                <xsd:element ref="ns3:TaxCatchAllLabel" minOccurs="0"/>
                <xsd:element ref="ns3:TaxKeywordTaxHTField" minOccurs="0"/>
                <xsd:element ref="ns3:Division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195c-4e5f-403b-b0e6-5bc4fc6a495f" elementFormDefault="qualified">
    <xsd:import namespace="http://schemas.microsoft.com/office/2006/documentManagement/types"/>
    <xsd:import namespace="http://schemas.microsoft.com/office/infopath/2007/PartnerControls"/>
    <xsd:element name="CategoryDoc" ma:index="8" ma:displayName="Document Category" ma:default="Category 1" ma:description="" ma:format="Dropdown" ma:internalName="CategoryDoc">
      <xsd:simpleType>
        <xsd:restriction base="dms:Choice">
          <xsd:enumeration value="Category 1"/>
          <xsd:enumeration value="I-9 Training"/>
          <xsd:enumeration value="Presentations"/>
          <xsd:enumeration value="Resources"/>
        </xsd:restriction>
      </xsd:simpleType>
    </xsd:element>
    <xsd:element name="EffectiveDate" ma:index="9" ma:displayName="Effective Date" ma:default="[today]" ma:description="" ma:format="DateTime" ma:internalName="EffectiveDate">
      <xsd:simpleType>
        <xsd:restriction base="dms:DateTime"/>
      </xsd:simpleType>
    </xsd:element>
    <xsd:element name="DocumentDescription" ma:index="10" ma:displayName="Document Description" ma:description="Note" ma:internalName="DocumentDescription">
      <xsd:simpleType>
        <xsd:restriction base="dms:Note">
          <xsd:maxLength value="255"/>
        </xsd:restriction>
      </xsd:simpleType>
    </xsd:element>
    <xsd:element name="DisplayPriority" ma:index="11" nillable="true" ma:displayName="Display Priority" ma:format="Dropdown" ma:internalName="DisplayPriority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19721-3f2e-4037-a826-7fe00fbc2e3c" elementFormDefault="qualified">
    <xsd:import namespace="http://schemas.microsoft.com/office/2006/documentManagement/types"/>
    <xsd:import namespace="http://schemas.microsoft.com/office/infopath/2007/PartnerControls"/>
    <xsd:element name="b814ba249d91463a8222dc7318a2e120" ma:index="12" ma:taxonomy="true" ma:internalName="b814ba249d91463a8222dc7318a2e120" ma:taxonomyFieldName="BusinessServices" ma:displayName="Business Services" ma:readOnly="false" ma:default="" ma:fieldId="{b814ba24-9d91-463a-8222-dc7318a2e120}" ma:sspId="24303319-78b4-4866-9de0-bde40737f1d8" ma:termSetId="c54f94ba-c49d-48e8-b789-4a89780f2686" ma:anchorId="3e0b3416-4f48-409d-9643-5ee8099d9f4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085d1ce-44a5-47b0-af7a-48aa3d02d715}" ma:internalName="TaxCatchAll" ma:showField="CatchAllData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c085d1ce-44a5-47b0-af7a-48aa3d02d715}" ma:internalName="TaxCatchAllLabel" ma:readOnly="true" ma:showField="CatchAllDataLabel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Division" ma:index="18" nillable="true" ma:displayName="Division" ma:description="" ma:internalName="Divis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0D0DD3-BDF1-4218-94A9-9A342159FA51}"/>
</file>

<file path=customXml/itemProps2.xml><?xml version="1.0" encoding="utf-8"?>
<ds:datastoreItem xmlns:ds="http://schemas.openxmlformats.org/officeDocument/2006/customXml" ds:itemID="{4E81011C-B08F-4970-9FFD-1F5D1FD588D7}"/>
</file>

<file path=customXml/itemProps3.xml><?xml version="1.0" encoding="utf-8"?>
<ds:datastoreItem xmlns:ds="http://schemas.openxmlformats.org/officeDocument/2006/customXml" ds:itemID="{9DBDD224-28C3-4EE4-A04B-F86AF1617FEA}"/>
</file>

<file path=customXml/itemProps4.xml><?xml version="1.0" encoding="utf-8"?>
<ds:datastoreItem xmlns:ds="http://schemas.openxmlformats.org/officeDocument/2006/customXml" ds:itemID="{CE93D658-61C1-49BB-8D4F-EFE478FD1825}"/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315</Words>
  <Application>Microsoft Office PowerPoint</Application>
  <PresentationFormat>Widescreen</PresentationFormat>
  <Paragraphs>82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Helvetica</vt:lpstr>
      <vt:lpstr>Keep Calm Med</vt:lpstr>
      <vt:lpstr>Louis George Café</vt:lpstr>
      <vt:lpstr>Lucida Grande</vt:lpstr>
      <vt:lpstr>Wingdings</vt:lpstr>
      <vt:lpstr>Office Theme</vt:lpstr>
      <vt:lpstr>Conducting Virtual Interviews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</vt:lpstr>
    </vt:vector>
  </TitlesOfParts>
  <Company>What's Up Interactive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Conducting Virtual Interviews Webinar</dc:title>
  <dc:creator>Preston Kent</dc:creator>
  <cp:keywords/>
  <cp:lastModifiedBy>Kennion, Kiralfy</cp:lastModifiedBy>
  <cp:revision>57</cp:revision>
  <dcterms:created xsi:type="dcterms:W3CDTF">2014-06-10T19:48:01Z</dcterms:created>
  <dcterms:modified xsi:type="dcterms:W3CDTF">2020-05-11T13:23:30Z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0x010100B2029F26138C4BFDA158A626F91E876A00F05B0913A8F6FD4CB604F3C17359FDC2</vt:lpwstr>
  </property>
  <property fmtid="{D5CDD505-2E9C-101B-9397-08002B2CF9AE}" pid="3" name="TaxKeyword">
    <vt:lpwstr/>
  </property>
  <property fmtid="{D5CDD505-2E9C-101B-9397-08002B2CF9AE}" pid="4" name="BusinessServices">
    <vt:lpwstr>734;#Talent Acquisition Support|426a5316-1625-4db5-8930-ba53186cc339</vt:lpwstr>
  </property>
</Properties>
</file>